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57" r:id="rId7"/>
    <p:sldId id="259" r:id="rId8"/>
    <p:sldId id="261" r:id="rId9"/>
    <p:sldId id="260" r:id="rId10"/>
    <p:sldId id="262" r:id="rId11"/>
    <p:sldId id="267" r:id="rId12"/>
    <p:sldId id="263" r:id="rId13"/>
    <p:sldId id="279" r:id="rId14"/>
    <p:sldId id="265" r:id="rId15"/>
    <p:sldId id="268" r:id="rId16"/>
    <p:sldId id="266" r:id="rId17"/>
    <p:sldId id="269" r:id="rId18"/>
    <p:sldId id="277" r:id="rId19"/>
    <p:sldId id="27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rxJbNDdDHU?start=210&amp;feature=oembe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88024" y="2769326"/>
            <a:ext cx="8915399" cy="1363621"/>
          </a:xfrm>
        </p:spPr>
        <p:txBody>
          <a:bodyPr>
            <a:noAutofit/>
          </a:bodyPr>
          <a:lstStyle/>
          <a:p>
            <a:pPr algn="ctr"/>
            <a:r>
              <a:rPr lang="nl-NL" sz="9600" b="1" dirty="0"/>
              <a:t>Pijn</a:t>
            </a:r>
          </a:p>
        </p:txBody>
      </p:sp>
    </p:spTree>
    <p:extLst>
      <p:ext uri="{BB962C8B-B14F-4D97-AF65-F5344CB8AC3E}">
        <p14:creationId xmlns:p14="http://schemas.microsoft.com/office/powerpoint/2010/main" val="2140330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media 3" title="Pijn: oorzaken en behandeling">
            <a:hlinkClick r:id="" action="ppaction://media"/>
            <a:extLst>
              <a:ext uri="{FF2B5EF4-FFF2-40B4-BE49-F238E27FC236}">
                <a16:creationId xmlns:a16="http://schemas.microsoft.com/office/drawing/2014/main" id="{7AEE4EFB-A845-45E0-A318-C7D59B1372F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19425" y="1381125"/>
            <a:ext cx="8054975" cy="453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64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sz="5400" b="1" dirty="0" err="1"/>
              <a:t>Neuropatische</a:t>
            </a:r>
            <a:r>
              <a:rPr lang="nl-NL" sz="5400" b="1" dirty="0"/>
              <a:t> pijn</a:t>
            </a:r>
            <a:br>
              <a:rPr lang="nl-NL" sz="5400" b="1" dirty="0"/>
            </a:br>
            <a:r>
              <a:rPr lang="nl-NL" sz="4900" dirty="0"/>
              <a:t>Zenuwpijn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89212" y="2487168"/>
            <a:ext cx="8915400" cy="3986784"/>
          </a:xfrm>
        </p:spPr>
        <p:txBody>
          <a:bodyPr>
            <a:normAutofit/>
          </a:bodyPr>
          <a:lstStyle/>
          <a:p>
            <a:r>
              <a:rPr lang="nl-NL" sz="3600" dirty="0"/>
              <a:t>Zenuwbeschadiging</a:t>
            </a:r>
          </a:p>
          <a:p>
            <a:pPr lvl="1"/>
            <a:r>
              <a:rPr lang="nl-NL" sz="3400" dirty="0"/>
              <a:t>‘Telefoonbotje’</a:t>
            </a:r>
          </a:p>
          <a:p>
            <a:pPr lvl="1"/>
            <a:r>
              <a:rPr lang="nl-NL" sz="3400" dirty="0"/>
              <a:t> hele erge kiespijn </a:t>
            </a:r>
          </a:p>
          <a:p>
            <a:pPr lvl="1"/>
            <a:r>
              <a:rPr lang="nl-NL" sz="3400" dirty="0"/>
              <a:t>‘slapende arm’</a:t>
            </a:r>
          </a:p>
          <a:p>
            <a:pPr lvl="1"/>
            <a:r>
              <a:rPr lang="nl-NL" sz="3400" dirty="0"/>
              <a:t>Multiple Sclerose</a:t>
            </a:r>
          </a:p>
          <a:p>
            <a:pPr lvl="1"/>
            <a:r>
              <a:rPr lang="nl-NL" sz="3400" dirty="0"/>
              <a:t>Na een CVA</a:t>
            </a:r>
          </a:p>
        </p:txBody>
      </p:sp>
    </p:spTree>
    <p:extLst>
      <p:ext uri="{BB962C8B-B14F-4D97-AF65-F5344CB8AC3E}">
        <p14:creationId xmlns:p14="http://schemas.microsoft.com/office/powerpoint/2010/main" val="211464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5400" b="1" dirty="0"/>
              <a:t>Fantoompijn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129" y="2133600"/>
            <a:ext cx="2767568" cy="3778250"/>
          </a:xfrm>
        </p:spPr>
      </p:pic>
    </p:spTree>
    <p:extLst>
      <p:ext uri="{BB962C8B-B14F-4D97-AF65-F5344CB8AC3E}">
        <p14:creationId xmlns:p14="http://schemas.microsoft.com/office/powerpoint/2010/main" val="243091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7469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5400" b="1" dirty="0"/>
              <a:t>Doelen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Aan het eind van de les kan de leerling opnoemen welke soorten pijn er zijn en welke oorzaken deze kunnen hebben.</a:t>
            </a:r>
          </a:p>
          <a:p>
            <a:r>
              <a:rPr lang="nl-NL" sz="3200" dirty="0"/>
              <a:t>Aan het eind van de les kan de leerling vertellen hoe het komt dat we pijn voelen.</a:t>
            </a:r>
          </a:p>
        </p:txBody>
      </p:sp>
    </p:spTree>
    <p:extLst>
      <p:ext uri="{BB962C8B-B14F-4D97-AF65-F5344CB8AC3E}">
        <p14:creationId xmlns:p14="http://schemas.microsoft.com/office/powerpoint/2010/main" val="2236489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99CF8-9F1C-4B90-BE22-74CF95F09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5400" b="1" dirty="0" err="1"/>
              <a:t>Mentimeter</a:t>
            </a:r>
            <a:endParaRPr lang="nl-NL" sz="5400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DB1327-489B-4419-95CF-10BE4185C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https://www.mentimeter.com/app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3974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0298DB-42FA-4F9A-B8AB-C5E703DD8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805" y="2412270"/>
            <a:ext cx="8911687" cy="3399250"/>
          </a:xfrm>
        </p:spPr>
        <p:txBody>
          <a:bodyPr>
            <a:noAutofit/>
          </a:bodyPr>
          <a:lstStyle/>
          <a:p>
            <a:pPr algn="ctr"/>
            <a:r>
              <a:rPr lang="nl-NL" sz="5400" b="1" dirty="0"/>
              <a:t>Vragen of onduidelijkheden?</a:t>
            </a:r>
            <a:br>
              <a:rPr lang="nl-NL" sz="5400" b="1" dirty="0"/>
            </a:br>
            <a:endParaRPr lang="nl-NL" sz="5400" b="1" dirty="0"/>
          </a:p>
        </p:txBody>
      </p:sp>
    </p:spTree>
    <p:extLst>
      <p:ext uri="{BB962C8B-B14F-4D97-AF65-F5344CB8AC3E}">
        <p14:creationId xmlns:p14="http://schemas.microsoft.com/office/powerpoint/2010/main" val="398298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06629" y="1680755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/>
              <a:t>Les 1: Wat is pijn</a:t>
            </a:r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3200" dirty="0"/>
              <a:t>Les 2: pijnbeleving, meten van pijn</a:t>
            </a:r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3200" dirty="0"/>
              <a:t>Les 3: pijn tijdens het stervensproces</a:t>
            </a:r>
          </a:p>
        </p:txBody>
      </p:sp>
    </p:spTree>
    <p:extLst>
      <p:ext uri="{BB962C8B-B14F-4D97-AF65-F5344CB8AC3E}">
        <p14:creationId xmlns:p14="http://schemas.microsoft.com/office/powerpoint/2010/main" val="247119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5400" b="1" dirty="0"/>
              <a:t>Doelen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Aan het eind van de les kan de leerling opnoemen welke soorten pijn er zijn en welke oorzaken deze kunnen hebben.</a:t>
            </a:r>
          </a:p>
          <a:p>
            <a:r>
              <a:rPr lang="nl-NL" sz="3200" dirty="0"/>
              <a:t>Aan het eind van de les kan de leerling vertellen hoe het komt dat we pijn voelen.</a:t>
            </a:r>
          </a:p>
        </p:txBody>
      </p:sp>
    </p:spTree>
    <p:extLst>
      <p:ext uri="{BB962C8B-B14F-4D97-AF65-F5344CB8AC3E}">
        <p14:creationId xmlns:p14="http://schemas.microsoft.com/office/powerpoint/2010/main" val="304474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88024" y="2769326"/>
            <a:ext cx="8915399" cy="1363621"/>
          </a:xfrm>
        </p:spPr>
        <p:txBody>
          <a:bodyPr>
            <a:noAutofit/>
          </a:bodyPr>
          <a:lstStyle/>
          <a:p>
            <a:pPr algn="ctr"/>
            <a:r>
              <a:rPr lang="nl-NL" sz="9600" b="1" dirty="0"/>
              <a:t>Pijn</a:t>
            </a:r>
          </a:p>
        </p:txBody>
      </p:sp>
    </p:spTree>
    <p:extLst>
      <p:ext uri="{BB962C8B-B14F-4D97-AF65-F5344CB8AC3E}">
        <p14:creationId xmlns:p14="http://schemas.microsoft.com/office/powerpoint/2010/main" val="290513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5400" b="1" dirty="0"/>
              <a:t>Pijn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3600" dirty="0"/>
              <a:t>Functie: Beschermen van het lichaam</a:t>
            </a:r>
          </a:p>
          <a:p>
            <a:pPr marL="0" indent="0" algn="ctr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/>
              <a:t>- Acute pijn</a:t>
            </a:r>
          </a:p>
          <a:p>
            <a:pPr marL="0" indent="0">
              <a:buNone/>
            </a:pPr>
            <a:r>
              <a:rPr lang="nl-NL" sz="3600" dirty="0"/>
              <a:t>- Chronische pijn</a:t>
            </a:r>
          </a:p>
        </p:txBody>
      </p:sp>
    </p:spTree>
    <p:extLst>
      <p:ext uri="{BB962C8B-B14F-4D97-AF65-F5344CB8AC3E}">
        <p14:creationId xmlns:p14="http://schemas.microsoft.com/office/powerpoint/2010/main" val="111868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5400" b="1" dirty="0"/>
              <a:t>Soorten pijn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67497"/>
          </a:xfrm>
        </p:spPr>
        <p:txBody>
          <a:bodyPr>
            <a:normAutofit/>
          </a:bodyPr>
          <a:lstStyle/>
          <a:p>
            <a:endParaRPr lang="nl-NL" sz="3200" dirty="0"/>
          </a:p>
          <a:p>
            <a:r>
              <a:rPr lang="nl-NL" sz="3200" dirty="0" err="1"/>
              <a:t>Nociceptieve</a:t>
            </a:r>
            <a:r>
              <a:rPr lang="nl-NL" sz="3200" dirty="0"/>
              <a:t> pijn	</a:t>
            </a:r>
            <a:r>
              <a:rPr lang="nl-NL" sz="3200" i="1" dirty="0"/>
              <a:t>‘gewone pijn’</a:t>
            </a:r>
          </a:p>
          <a:p>
            <a:pPr marL="457200" lvl="1" indent="0">
              <a:buNone/>
            </a:pPr>
            <a:r>
              <a:rPr lang="nl-NL" sz="3000" b="1" u="sng" dirty="0"/>
              <a:t>Noci</a:t>
            </a:r>
            <a:r>
              <a:rPr lang="nl-NL" sz="3000" dirty="0"/>
              <a:t>ceptoren</a:t>
            </a:r>
          </a:p>
          <a:p>
            <a:pPr marL="0" indent="0">
              <a:buNone/>
            </a:pPr>
            <a:r>
              <a:rPr lang="nl-NL" sz="3200" dirty="0"/>
              <a:t>	</a:t>
            </a:r>
            <a:r>
              <a:rPr lang="nl-NL" sz="3200" b="1" u="sng" dirty="0"/>
              <a:t>Pijn</a:t>
            </a:r>
            <a:r>
              <a:rPr lang="nl-NL" sz="3200" dirty="0"/>
              <a:t>receptoren</a:t>
            </a:r>
          </a:p>
          <a:p>
            <a:pPr marL="0" indent="0">
              <a:buNone/>
            </a:pPr>
            <a:endParaRPr lang="nl-NL" sz="3200" dirty="0"/>
          </a:p>
          <a:p>
            <a:r>
              <a:rPr lang="nl-NL" sz="3200" dirty="0" err="1"/>
              <a:t>Neuropatische</a:t>
            </a:r>
            <a:r>
              <a:rPr lang="nl-NL" sz="3200" dirty="0"/>
              <a:t> pijn   </a:t>
            </a:r>
          </a:p>
          <a:p>
            <a:pPr marL="0" indent="0">
              <a:buNone/>
            </a:pPr>
            <a:r>
              <a:rPr lang="nl-NL" sz="3200" i="1" dirty="0"/>
              <a:t> 		‘zenuwpijn’</a:t>
            </a:r>
          </a:p>
          <a:p>
            <a:pPr marL="0" indent="0">
              <a:buNone/>
            </a:pP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13614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5400" b="1" dirty="0" err="1"/>
              <a:t>Nociceptieve</a:t>
            </a:r>
            <a:r>
              <a:rPr lang="nl-NL" sz="5400" b="1" dirty="0"/>
              <a:t> pijn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Weefselschade	</a:t>
            </a:r>
          </a:p>
          <a:p>
            <a:pPr lvl="1"/>
            <a:r>
              <a:rPr lang="nl-NL" sz="2000" dirty="0"/>
              <a:t>Snijden </a:t>
            </a:r>
          </a:p>
          <a:p>
            <a:pPr lvl="1"/>
            <a:r>
              <a:rPr lang="nl-NL" sz="2000" dirty="0"/>
              <a:t>Branden</a:t>
            </a:r>
          </a:p>
          <a:p>
            <a:pPr lvl="1"/>
            <a:r>
              <a:rPr lang="nl-NL" sz="2000" dirty="0"/>
              <a:t>Stoten </a:t>
            </a:r>
          </a:p>
          <a:p>
            <a:pPr marL="457200" lvl="1" indent="0">
              <a:buNone/>
            </a:pPr>
            <a:endParaRPr lang="nl-NL" sz="2000" dirty="0"/>
          </a:p>
          <a:p>
            <a:pPr lvl="1"/>
            <a:r>
              <a:rPr lang="nl-NL" sz="2000" dirty="0"/>
              <a:t>Ontsteking</a:t>
            </a:r>
          </a:p>
          <a:p>
            <a:pPr lvl="1"/>
            <a:r>
              <a:rPr lang="nl-NL" sz="2000" dirty="0"/>
              <a:t>Zuurstofgebrek (hartaanval: zuurstofgebrek bij het hart)</a:t>
            </a:r>
          </a:p>
        </p:txBody>
      </p:sp>
    </p:spTree>
    <p:extLst>
      <p:ext uri="{BB962C8B-B14F-4D97-AF65-F5344CB8AC3E}">
        <p14:creationId xmlns:p14="http://schemas.microsoft.com/office/powerpoint/2010/main" val="134311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3200" dirty="0"/>
          </a:p>
          <a:p>
            <a:r>
              <a:rPr lang="nl-NL" sz="3200" dirty="0"/>
              <a:t>Huid</a:t>
            </a:r>
          </a:p>
          <a:p>
            <a:r>
              <a:rPr lang="nl-NL" sz="3200" dirty="0"/>
              <a:t>Spieren </a:t>
            </a:r>
          </a:p>
          <a:p>
            <a:r>
              <a:rPr lang="nl-NL" sz="3200" dirty="0"/>
              <a:t>Organen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5400" b="1" dirty="0" err="1"/>
              <a:t>Nociceptieve</a:t>
            </a:r>
            <a:r>
              <a:rPr lang="nl-NL" sz="5400" b="1" dirty="0"/>
              <a:t> pijn</a:t>
            </a:r>
          </a:p>
        </p:txBody>
      </p:sp>
    </p:spTree>
    <p:extLst>
      <p:ext uri="{BB962C8B-B14F-4D97-AF65-F5344CB8AC3E}">
        <p14:creationId xmlns:p14="http://schemas.microsoft.com/office/powerpoint/2010/main" val="4196276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5400" b="1" dirty="0"/>
              <a:t>Hoe werkt het?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6060" y="2093976"/>
            <a:ext cx="8915400" cy="40641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800" dirty="0"/>
              <a:t>Stap 1: Je snijdt in je vinger</a:t>
            </a:r>
          </a:p>
          <a:p>
            <a:pPr marL="0" indent="0">
              <a:buNone/>
            </a:pPr>
            <a:r>
              <a:rPr lang="nl-NL" sz="2800" dirty="0"/>
              <a:t>Stap 2: beschadigde cellen laten ‘prostaglandinen’ </a:t>
            </a:r>
            <a:r>
              <a:rPr lang="nl-NL" sz="2800" i="1" dirty="0"/>
              <a:t>(hormoonachtige stoffen) </a:t>
            </a:r>
            <a:r>
              <a:rPr lang="nl-NL" sz="2800" dirty="0"/>
              <a:t>vrij</a:t>
            </a:r>
          </a:p>
          <a:p>
            <a:pPr marL="0" indent="0">
              <a:buNone/>
            </a:pPr>
            <a:r>
              <a:rPr lang="nl-NL" sz="2800" dirty="0"/>
              <a:t>Stap 3: zenuwen geven signaal af naar je ruggenmerg</a:t>
            </a:r>
          </a:p>
          <a:p>
            <a:pPr marL="0" indent="0">
              <a:buNone/>
            </a:pPr>
            <a:r>
              <a:rPr lang="nl-NL" sz="2800" dirty="0"/>
              <a:t>Stap 4: signaal komt aan in de hersenen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dirty="0"/>
              <a:t>Je voelt de pijn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872276255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66E6B059E4B4F8172C98FB2D6A516" ma:contentTypeVersion="0" ma:contentTypeDescription="Create a new document." ma:contentTypeScope="" ma:versionID="5003919b18598bdf2fef1ed1730160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5567e506e4a5cd261a0556722ccc75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1DB18E-03D7-4FA0-AF17-06A8D49B4EC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E9D3B57-FC68-49D0-B581-C11CF17631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9B9C96-359E-49CD-8B56-F93AB960E6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246</Words>
  <Application>Microsoft Office PowerPoint</Application>
  <PresentationFormat>Breedbeeld</PresentationFormat>
  <Paragraphs>60</Paragraphs>
  <Slides>16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Sliert</vt:lpstr>
      <vt:lpstr>Pijn</vt:lpstr>
      <vt:lpstr>PowerPoint-presentatie</vt:lpstr>
      <vt:lpstr>Doelen</vt:lpstr>
      <vt:lpstr>Pijn</vt:lpstr>
      <vt:lpstr>Pijn</vt:lpstr>
      <vt:lpstr>Soorten pijn</vt:lpstr>
      <vt:lpstr>Nociceptieve pijn</vt:lpstr>
      <vt:lpstr>Nociceptieve pijn</vt:lpstr>
      <vt:lpstr>Hoe werkt het?</vt:lpstr>
      <vt:lpstr>PowerPoint-presentatie</vt:lpstr>
      <vt:lpstr>Neuropatische pijn Zenuwpijn</vt:lpstr>
      <vt:lpstr>Fantoompijn</vt:lpstr>
      <vt:lpstr>PowerPoint-presentatie</vt:lpstr>
      <vt:lpstr>Doelen</vt:lpstr>
      <vt:lpstr>Mentimeter</vt:lpstr>
      <vt:lpstr>Vragen of onduidelijkheden? </vt:lpstr>
    </vt:vector>
  </TitlesOfParts>
  <Company>Deltion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Pijn</dc:title>
  <dc:creator>Trijntje Sikkema</dc:creator>
  <cp:lastModifiedBy>janita sikkema</cp:lastModifiedBy>
  <cp:revision>3</cp:revision>
  <dcterms:created xsi:type="dcterms:W3CDTF">2020-09-16T15:27:47Z</dcterms:created>
  <dcterms:modified xsi:type="dcterms:W3CDTF">2020-10-22T09:14:43Z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0x0101002F466E6B059E4B4F8172C98FB2D6A516</vt:lpwstr>
  </property>
</Properties>
</file>